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1" r:id="rId3"/>
    <p:sldId id="282" r:id="rId4"/>
    <p:sldId id="266" r:id="rId5"/>
    <p:sldId id="267" r:id="rId6"/>
    <p:sldId id="268" r:id="rId7"/>
    <p:sldId id="272" r:id="rId8"/>
    <p:sldId id="280" r:id="rId9"/>
    <p:sldId id="273" r:id="rId10"/>
    <p:sldId id="274" r:id="rId11"/>
    <p:sldId id="275" r:id="rId12"/>
    <p:sldId id="276" r:id="rId13"/>
    <p:sldId id="277" r:id="rId14"/>
    <p:sldId id="279" r:id="rId15"/>
    <p:sldId id="283" r:id="rId16"/>
    <p:sldId id="260" r:id="rId17"/>
    <p:sldId id="261" r:id="rId18"/>
    <p:sldId id="262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A13C40-D9B1-45EC-A003-110C63616EB5}">
          <p14:sldIdLst>
            <p14:sldId id="256"/>
            <p14:sldId id="281"/>
          </p14:sldIdLst>
        </p14:section>
        <p14:section name="Introduction and background" id="{30AAD2F9-AEA7-4B28-B137-EACF8E2BC7B0}">
          <p14:sldIdLst>
            <p14:sldId id="282"/>
            <p14:sldId id="266"/>
            <p14:sldId id="267"/>
            <p14:sldId id="268"/>
            <p14:sldId id="272"/>
          </p14:sldIdLst>
        </p14:section>
        <p14:section name="Design and methods" id="{65319829-2BE1-4572-B37E-54C7EDAA4DE7}">
          <p14:sldIdLst>
            <p14:sldId id="280"/>
            <p14:sldId id="273"/>
            <p14:sldId id="274"/>
            <p14:sldId id="275"/>
            <p14:sldId id="276"/>
            <p14:sldId id="277"/>
            <p14:sldId id="279"/>
          </p14:sldIdLst>
        </p14:section>
        <p14:section name="Findings" id="{BD5DF768-4051-498C-B261-6758D2FA60AD}">
          <p14:sldIdLst>
            <p14:sldId id="283"/>
            <p14:sldId id="260"/>
            <p14:sldId id="261"/>
          </p14:sldIdLst>
        </p14:section>
        <p14:section name="Recommendations" id="{32368742-AB6E-4A01-89B6-0D7F5D4518E1}">
          <p14:sldIdLst>
            <p14:sldId id="262"/>
            <p14:sldId id="263"/>
          </p14:sldIdLst>
        </p14:section>
        <p14:section name="Conclusion" id="{EBA12F4E-B7BF-4E74-AAFA-6B8E9FA915CD}">
          <p14:sldIdLst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6D92"/>
    <a:srgbClr val="515847"/>
    <a:srgbClr val="7C7D50"/>
    <a:srgbClr val="A4C3FB"/>
    <a:srgbClr val="ACC8FB"/>
    <a:srgbClr val="3D81D6"/>
    <a:srgbClr val="E8E9E9"/>
    <a:srgbClr val="9C4F21"/>
    <a:srgbClr val="E2A078"/>
    <a:srgbClr val="B5B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7" autoAdjust="0"/>
    <p:restoredTop sz="84489" autoAdjust="0"/>
  </p:normalViewPr>
  <p:slideViewPr>
    <p:cSldViewPr snapToGrid="0">
      <p:cViewPr>
        <p:scale>
          <a:sx n="60" d="100"/>
          <a:sy n="60" d="100"/>
        </p:scale>
        <p:origin x="749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n\OneDrive\Documents\GitHub\desert-fires-impact-biodiversity\oral%20defense%20material\graph%20occurren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n\OneDrive\Documents\GitHub\desert-fires-impact-biodiversity\oral%20defense%20material\graph%20occurrenc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in\OneDrive\Documents\GitHub\desert-fires-impact-biodiversity\oral%20defense%20material\graph%20occurrenc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Control</c:v>
                </c:pt>
              </c:strCache>
            </c:strRef>
          </c:tx>
          <c:spPr>
            <a:ln w="28575" cap="rnd">
              <a:solidFill>
                <a:sysClr val="windowText" lastClr="000000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tx1"/>
              </a:solidFill>
              <a:ln w="9525">
                <a:solidFill>
                  <a:sysClr val="windowText" lastClr="000000"/>
                </a:solidFill>
              </a:ln>
              <a:effectLst/>
            </c:spPr>
          </c:marker>
          <c:errBars>
            <c:errDir val="y"/>
            <c:errBarType val="both"/>
            <c:errValType val="fixedVal"/>
            <c:noEndCap val="0"/>
            <c:val val="0.55000000000000004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Sheet2!$B$1:$C$1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Sheet2!$B$2:$C$2</c:f>
              <c:numCache>
                <c:formatCode>General</c:formatCode>
                <c:ptCount val="2"/>
                <c:pt idx="0">
                  <c:v>5</c:v>
                </c:pt>
                <c:pt idx="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105-4342-9E07-8FCEF34E08F3}"/>
            </c:ext>
          </c:extLst>
        </c:ser>
        <c:ser>
          <c:idx val="1"/>
          <c:order val="1"/>
          <c:tx>
            <c:strRef>
              <c:f>Sheet2!$A$3</c:f>
              <c:strCache>
                <c:ptCount val="1"/>
                <c:pt idx="0">
                  <c:v>Burned</c:v>
                </c:pt>
              </c:strCache>
            </c:strRef>
          </c:tx>
          <c:spPr>
            <a:ln w="28575" cap="sq">
              <a:solidFill>
                <a:schemeClr val="bg2">
                  <a:lumMod val="50000"/>
                </a:schemeClr>
              </a:solidFill>
              <a:prstDash val="lgDash"/>
              <a:round/>
              <a:tailEnd type="none"/>
            </a:ln>
            <a:effectLst/>
          </c:spPr>
          <c:marker>
            <c:symbol val="triangle"/>
            <c:size val="8"/>
            <c:spPr>
              <a:solidFill>
                <a:schemeClr val="bg1"/>
              </a:solidFill>
              <a:ln w="9525">
                <a:solidFill>
                  <a:schemeClr val="bg2">
                    <a:lumMod val="50000"/>
                  </a:schemeClr>
                </a:solidFill>
              </a:ln>
              <a:effectLst/>
            </c:spPr>
          </c:marker>
          <c:errBars>
            <c:errDir val="y"/>
            <c:errBarType val="both"/>
            <c:errValType val="fixedVal"/>
            <c:noEndCap val="0"/>
            <c:val val="0.55000000000000004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Sheet2!$B$1:$C$1</c:f>
              <c:strCache>
                <c:ptCount val="2"/>
                <c:pt idx="0">
                  <c:v>Before</c:v>
                </c:pt>
                <c:pt idx="1">
                  <c:v>After</c:v>
                </c:pt>
              </c:strCache>
            </c:strRef>
          </c:cat>
          <c:val>
            <c:numRef>
              <c:f>Sheet2!$B$3:$C$3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105-4342-9E07-8FCEF34E08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81947727"/>
        <c:axId val="658303263"/>
      </c:lineChart>
      <c:catAx>
        <c:axId val="781947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ysClr val="windowText" lastClr="000000"/>
                </a:solidFill>
                <a:latin typeface="Aptos" panose="020B0004020202020204" pitchFamily="34" charset="0"/>
                <a:ea typeface="+mn-ea"/>
                <a:cs typeface="+mn-cs"/>
              </a:defRPr>
            </a:pPr>
            <a:endParaRPr lang="en-US"/>
          </a:p>
        </c:txPr>
        <c:crossAx val="658303263"/>
        <c:crosses val="autoZero"/>
        <c:auto val="1"/>
        <c:lblAlgn val="ctr"/>
        <c:lblOffset val="100"/>
        <c:noMultiLvlLbl val="0"/>
      </c:catAx>
      <c:valAx>
        <c:axId val="658303263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20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Average occurrence</a:t>
                </a:r>
                <a:r>
                  <a:rPr lang="en-US" sz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 reported</a:t>
                </a:r>
                <a:endParaRPr lang="en-US" sz="12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solidFill>
              <a:schemeClr val="bg1"/>
            </a:solidFill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ysClr val="windowText" lastClr="00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81947727"/>
        <c:crosses val="autoZero"/>
        <c:crossBetween val="between"/>
        <c:majorUnit val="2"/>
      </c:valAx>
      <c:spPr>
        <a:noFill/>
        <a:ln>
          <a:solidFill>
            <a:schemeClr val="tx1"/>
          </a:solidFill>
        </a:ln>
        <a:effectLst/>
      </c:spPr>
    </c:plotArea>
    <c:legend>
      <c:legendPos val="r"/>
      <c:layout>
        <c:manualLayout>
          <c:xMode val="edge"/>
          <c:yMode val="edge"/>
          <c:x val="0.19648833625646644"/>
          <c:y val="0.61738138617266014"/>
          <c:w val="0.27886848307212014"/>
          <c:h val="0.19739731554510767"/>
        </c:manualLayout>
      </c:layout>
      <c:overlay val="1"/>
      <c:spPr>
        <a:noFill/>
        <a:ln>
          <a:solidFill>
            <a:sysClr val="windowText" lastClr="000000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Sheet2!$B$6</c:f>
              <c:strCache>
                <c:ptCount val="1"/>
                <c:pt idx="0">
                  <c:v>Similarity (%)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trendline>
            <c:spPr>
              <a:ln w="34925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Sheet2!$A$7:$A$17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19</c:v>
                </c:pt>
              </c:numCache>
            </c:numRef>
          </c:xVal>
          <c:yVal>
            <c:numRef>
              <c:f>Sheet2!$B$7:$B$17</c:f>
              <c:numCache>
                <c:formatCode>General</c:formatCode>
                <c:ptCount val="11"/>
                <c:pt idx="0">
                  <c:v>39</c:v>
                </c:pt>
                <c:pt idx="1">
                  <c:v>56</c:v>
                </c:pt>
                <c:pt idx="2">
                  <c:v>35</c:v>
                </c:pt>
                <c:pt idx="3">
                  <c:v>23</c:v>
                </c:pt>
                <c:pt idx="4">
                  <c:v>41</c:v>
                </c:pt>
                <c:pt idx="5">
                  <c:v>20</c:v>
                </c:pt>
                <c:pt idx="6">
                  <c:v>25</c:v>
                </c:pt>
                <c:pt idx="7">
                  <c:v>40</c:v>
                </c:pt>
                <c:pt idx="8">
                  <c:v>65</c:v>
                </c:pt>
                <c:pt idx="9">
                  <c:v>61</c:v>
                </c:pt>
                <c:pt idx="10">
                  <c:v>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562-49C2-8FFF-EA2DFF3B99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9037647"/>
        <c:axId val="793280767"/>
      </c:scatterChart>
      <c:valAx>
        <c:axId val="649037647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10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since fire (years)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93280767"/>
        <c:crosses val="autoZero"/>
        <c:crossBetween val="midCat"/>
      </c:valAx>
      <c:valAx>
        <c:axId val="79328076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1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Commmunity similarity (%) between control and burned group</a:t>
                </a:r>
                <a:endParaRPr lang="en-US" sz="11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49037647"/>
        <c:crosses val="autoZero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Sheet2!$B$6</c:f>
              <c:strCache>
                <c:ptCount val="1"/>
                <c:pt idx="0">
                  <c:v>Similarity (%)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tx1"/>
              </a:solidFill>
              <a:ln w="9525">
                <a:noFill/>
              </a:ln>
              <a:effectLst/>
            </c:spPr>
          </c:marker>
          <c:trendline>
            <c:spPr>
              <a:ln w="34925" cap="rnd">
                <a:solidFill>
                  <a:schemeClr val="tx1"/>
                </a:solidFill>
                <a:prstDash val="solid"/>
              </a:ln>
              <a:effectLst/>
            </c:spPr>
            <c:trendlineType val="linear"/>
            <c:dispRSqr val="0"/>
            <c:dispEq val="0"/>
          </c:trendline>
          <c:xVal>
            <c:numRef>
              <c:f>Sheet2!$A$7:$A$17</c:f>
              <c:numCache>
                <c:formatCode>General</c:formatCode>
                <c:ptCount val="11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6</c:v>
                </c:pt>
                <c:pt idx="4">
                  <c:v>8</c:v>
                </c:pt>
                <c:pt idx="5">
                  <c:v>10</c:v>
                </c:pt>
                <c:pt idx="6">
                  <c:v>12</c:v>
                </c:pt>
                <c:pt idx="7">
                  <c:v>14</c:v>
                </c:pt>
                <c:pt idx="8">
                  <c:v>16</c:v>
                </c:pt>
                <c:pt idx="9">
                  <c:v>18</c:v>
                </c:pt>
                <c:pt idx="10">
                  <c:v>19</c:v>
                </c:pt>
              </c:numCache>
            </c:numRef>
          </c:xVal>
          <c:yVal>
            <c:numRef>
              <c:f>Sheet2!$B$7:$B$17</c:f>
              <c:numCache>
                <c:formatCode>General</c:formatCode>
                <c:ptCount val="11"/>
                <c:pt idx="0">
                  <c:v>39</c:v>
                </c:pt>
                <c:pt idx="1">
                  <c:v>56</c:v>
                </c:pt>
                <c:pt idx="2">
                  <c:v>35</c:v>
                </c:pt>
                <c:pt idx="3">
                  <c:v>23</c:v>
                </c:pt>
                <c:pt idx="4">
                  <c:v>41</c:v>
                </c:pt>
                <c:pt idx="5">
                  <c:v>20</c:v>
                </c:pt>
                <c:pt idx="6">
                  <c:v>25</c:v>
                </c:pt>
                <c:pt idx="7">
                  <c:v>40</c:v>
                </c:pt>
                <c:pt idx="8">
                  <c:v>65</c:v>
                </c:pt>
                <c:pt idx="9">
                  <c:v>61</c:v>
                </c:pt>
                <c:pt idx="10">
                  <c:v>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44C-472B-94DB-693C78C905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49037647"/>
        <c:axId val="793280767"/>
      </c:scatterChart>
      <c:valAx>
        <c:axId val="649037647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10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Time since fire (years)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793280767"/>
        <c:crosses val="autoZero"/>
        <c:crossBetween val="midCat"/>
      </c:valAx>
      <c:valAx>
        <c:axId val="793280767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100" baseline="0">
                    <a:solidFill>
                      <a:sysClr val="windowText" lastClr="0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Commmunity similarity (%) between control and burned group</a:t>
                </a:r>
                <a:endParaRPr lang="en-US" sz="110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ysClr val="windowText" lastClr="000000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49037647"/>
        <c:crosses val="autoZero"/>
        <c:crossBetween val="midCat"/>
        <c:majorUnit val="20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A0DDB-773C-4520-AF75-A28ABC477505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AAE4C-A04E-488D-8A8A-8FC69B9DB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89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BTqq6DJhBIbaIjNk_D927uxX63GfwxUldGyg7Y6npwQ/edit?usp=sharin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dis.gsfc.nasa.gov/data/dataprod/mod13.php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zotero.org/google-docs/?or3AHp" TargetMode="External"/><Relationship Id="rId5" Type="http://schemas.openxmlformats.org/officeDocument/2006/relationships/hyperlink" Target="https://www.zotero.org/google-docs/?GEEprl" TargetMode="External"/><Relationship Id="rId4" Type="http://schemas.openxmlformats.org/officeDocument/2006/relationships/hyperlink" Target="https://www.zotero.org/google-docs/?xgBrmZ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AAE4C-A04E-488D-8A8A-8FC69B9DBF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086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information about how much area the desert takes up and overall fire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AAE4C-A04E-488D-8A8A-8FC69B9DBF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1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This study used open-source biodiversity data from GBIF to examine the impacts of fire on endangered species (ES) in California desert systems.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AAE4C-A04E-488D-8A8A-8FC69B9DBF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41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8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Helvetica Neue"/>
              </a:rPr>
              <a:t>a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Germano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al., 2011;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Omernik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&amp; Griffith, 2014)</a:t>
            </a:r>
            <a:endParaRPr lang="en-US" sz="1800" dirty="0">
              <a:effectLst/>
              <a:latin typeface="Arial" panose="020B0604020202020204" pitchFamily="34" charset="0"/>
              <a:ea typeface="Helvetica Neue"/>
              <a:cs typeface="Helvetica Neue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aseline="30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Helvetica Neue"/>
              </a:rPr>
              <a:t>b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(Brooks et al., 2018; </a:t>
            </a:r>
            <a:r>
              <a:rPr lang="en-US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Germano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et al., 2011; Wills, 2006)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SJD - Surrounded by Sierra Nevada and the Coastal ranges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Helvetica Neue"/>
                <a:cs typeface="Helvetica Neue"/>
              </a:rPr>
              <a:t>Complex irrigation projects, moving water throughout the valley, have converted the arid southern San Joaquin into one of the world’s most productive agricultural sites.</a:t>
            </a:r>
            <a:r>
              <a:rPr 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Helvetica Neue"/>
                <a:cs typeface="Arial" panose="020B0604020202020204" pitchFamily="34" charset="0"/>
              </a:rPr>
              <a:t> Wills, R. (2018). Central Valley Bioregion. Fire in California’s Ecosystems. Pp 279-297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Helvetica Neue"/>
              <a:cs typeface="Arial" panose="020B0604020202020204" pitchFamily="34" charset="0"/>
            </a:endParaRP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Helvetica Neue"/>
                <a:cs typeface="Helvetica Neue"/>
              </a:rPr>
              <a:t>Fire data were obtained from the National Interagency Fire Center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Arial" panose="020B0604020202020204" pitchFamily="34" charset="0"/>
                <a:ea typeface="Helvetica Neue"/>
                <a:cs typeface="Helvetica Neue"/>
              </a:rPr>
              <a:t>(20 in the Mojave Desert, 24 in the San Joaquin Desert, and 18 in the Sonoran Desert)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AAE4C-A04E-488D-8A8A-8FC69B9DBF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76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latin typeface="Arial" panose="020B0604020202020204" pitchFamily="34" charset="0"/>
                <a:ea typeface="Arial" panose="020B0604020202020204" pitchFamily="34" charset="0"/>
              </a:rPr>
              <a:t>A l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ist of state and/or federally endangered and threatened species was used to retrieve and compile georeferenced occurrence data from Global Biodiversity Information Facility (GBIF) on 10 May 2022</a:t>
            </a:r>
            <a:endParaRPr lang="en-US" sz="4000" dirty="0"/>
          </a:p>
          <a:p>
            <a:endParaRPr lang="en-US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36 unique ES were reported within the desert ecoregion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Occurrences reported for the same species on the same day at identical coordinates were found to be duplicates and were removed</a:t>
            </a:r>
          </a:p>
          <a:p>
            <a:endParaRPr lang="en-US" sz="1800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t" latinLnBrk="0" hangingPunct="1"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badi Extra Light" panose="020B0204020104020204" pitchFamily="34" charset="0"/>
              </a:rPr>
              <a:t>Desert </a:t>
            </a:r>
            <a:r>
              <a:rPr lang="en-US" sz="1800" b="1" i="0" u="none" strike="noStrike" kern="1200" dirty="0" err="1">
                <a:solidFill>
                  <a:srgbClr val="FFFFFF"/>
                </a:solidFill>
                <a:effectLst/>
                <a:latin typeface="Abadi Extra Light" panose="020B0204020104020204" pitchFamily="34" charset="0"/>
              </a:rPr>
              <a:t>region</a:t>
            </a:r>
            <a:r>
              <a:rPr lang="en-US" sz="1800" b="1" i="0" u="none" strike="noStrike" kern="1200" baseline="30000" dirty="0" err="1">
                <a:solidFill>
                  <a:srgbClr val="FFFFFF"/>
                </a:solidFill>
                <a:effectLst/>
                <a:latin typeface="Abadi Extra Light" panose="020B0204020104020204" pitchFamily="34" charset="0"/>
              </a:rPr>
              <a:t>a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t" latinLnBrk="0" hangingPunct="1"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badi Extra Light" panose="020B0204020104020204" pitchFamily="34" charset="0"/>
              </a:rPr>
              <a:t>Total Area (km</a:t>
            </a:r>
            <a:r>
              <a:rPr lang="en-US" sz="1800" b="1" i="0" u="none" strike="noStrike" kern="1200" baseline="30000" dirty="0">
                <a:solidFill>
                  <a:srgbClr val="FFFFFF"/>
                </a:solidFill>
                <a:effectLst/>
                <a:latin typeface="Abadi Extra Light" panose="020B0204020104020204" pitchFamily="34" charset="0"/>
              </a:rPr>
              <a:t>2</a:t>
            </a: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badi Extra Light" panose="020B0204020104020204" pitchFamily="34" charset="0"/>
              </a:rPr>
              <a:t>)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t" latinLnBrk="0" hangingPunct="1"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badi Extra Light" panose="020B0204020104020204" pitchFamily="34" charset="0"/>
                <a:ea typeface="Helvetica Neue"/>
                <a:cs typeface="Helvetica Neue"/>
              </a:rPr>
              <a:t>ES occurrences reported in burned region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t" latinLnBrk="0" hangingPunct="1"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badi Extra Light" panose="020B0204020104020204" pitchFamily="34" charset="0"/>
                <a:ea typeface="Helvetica Neue"/>
                <a:cs typeface="Helvetica Neue"/>
              </a:rPr>
              <a:t>ES occurrences reported in never-burned region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badi Extra Light" panose="020B0204020104020204" pitchFamily="34" charset="0"/>
              </a:rPr>
              <a:t>Mojave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73,883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160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8,692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badi Extra Light" panose="020B0204020104020204" pitchFamily="34" charset="0"/>
              </a:rPr>
              <a:t>San Joaquin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28,008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120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9,024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l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i="0" u="none" strike="noStrike" kern="1200" dirty="0">
                <a:solidFill>
                  <a:srgbClr val="FFFFFF"/>
                </a:solidFill>
                <a:effectLst/>
                <a:latin typeface="Abadi Extra Light" panose="020B0204020104020204" pitchFamily="34" charset="0"/>
              </a:rPr>
              <a:t>Sonoran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26,936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76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pPr marL="0" marR="0" indent="0" algn="ctr" rtl="0" eaLnBrk="1" fontAlgn="t" latinLnBrk="0" hangingPunct="1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0" i="0" u="none" strike="noStrike" kern="1200" dirty="0">
                <a:solidFill>
                  <a:srgbClr val="000000"/>
                </a:solidFill>
                <a:effectLst/>
                <a:latin typeface="Abadi Extra Light" panose="020B0204020104020204" pitchFamily="34" charset="0"/>
              </a:rPr>
              <a:t>6,874</a:t>
            </a:r>
            <a:endParaRPr lang="en-US" sz="18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Almost all (99.6%) of the occurrence records were sourced from citizen science datasets (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Helvetica Neue"/>
                <a:cs typeface="Helvetica Neue"/>
                <a:hlinkClick r:id="rId3"/>
              </a:rPr>
              <a:t>Table 3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). The majority of the data (91%) were published by eBird, comprising nearly half of all GBIF occurrences.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AAE4C-A04E-488D-8A8A-8FC69B9DBF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31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Monthly NDVI data derived from MOD13C2 products (</a:t>
            </a:r>
            <a:r>
              <a:rPr lang="en-US" sz="1800" dirty="0">
                <a:solidFill>
                  <a:srgbClr val="1155C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3"/>
              </a:rPr>
              <a:t>https://modis.gsfc.nasa.gov/data/dataprod/mod13.php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) were downloaded using the ‘</a:t>
            </a:r>
            <a:r>
              <a:rPr lang="en-US" sz="1800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MODIStsp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’ R package 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4"/>
              </a:rPr>
              <a:t>(v2.0.8; </a:t>
            </a:r>
            <a:r>
              <a:rPr lang="en-US" sz="1800" u="none" strike="noStrike" dirty="0" err="1">
                <a:effectLst/>
                <a:latin typeface="Arial" panose="020B0604020202020204" pitchFamily="34" charset="0"/>
                <a:ea typeface="Helvetica Neue"/>
                <a:cs typeface="Arial" panose="020B0604020202020204" pitchFamily="34" charset="0"/>
                <a:hlinkClick r:id="rId4"/>
              </a:rPr>
              <a:t>Busetto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Helvetica Neue"/>
                <a:cs typeface="Arial" panose="020B0604020202020204" pitchFamily="34" charset="0"/>
                <a:hlinkClick r:id="rId4"/>
              </a:rPr>
              <a:t> &amp; </a:t>
            </a:r>
            <a:r>
              <a:rPr lang="en-US" sz="1800" u="none" strike="noStrike" dirty="0" err="1">
                <a:effectLst/>
                <a:latin typeface="Arial" panose="020B0604020202020204" pitchFamily="34" charset="0"/>
                <a:ea typeface="Helvetica Neue"/>
                <a:cs typeface="Arial" panose="020B0604020202020204" pitchFamily="34" charset="0"/>
                <a:hlinkClick r:id="rId4"/>
              </a:rPr>
              <a:t>Ranghetti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Helvetica Neue"/>
                <a:cs typeface="Arial" panose="020B0604020202020204" pitchFamily="34" charset="0"/>
                <a:hlinkClick r:id="rId4"/>
              </a:rPr>
              <a:t>, 2016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4"/>
              </a:rPr>
              <a:t>)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processed using the ‘raster’ 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5"/>
              </a:rPr>
              <a:t>(v3.4-10;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n-US" sz="1800" dirty="0" err="1">
                <a:effectLst/>
                <a:latin typeface="Arial" panose="020B0604020202020204" pitchFamily="34" charset="0"/>
                <a:ea typeface="Helvetica Neue"/>
              </a:rPr>
              <a:t>Hijmans</a:t>
            </a:r>
            <a:r>
              <a:rPr lang="en-US" sz="1800" dirty="0">
                <a:effectLst/>
                <a:latin typeface="Arial" panose="020B0604020202020204" pitchFamily="34" charset="0"/>
                <a:ea typeface="Helvetica Neue"/>
              </a:rPr>
              <a:t>, 2021)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‘sf’ </a:t>
            </a:r>
            <a:r>
              <a:rPr lang="en-US" sz="18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hlinkClick r:id="rId6"/>
              </a:rPr>
              <a:t>(v1.0-7; </a:t>
            </a:r>
            <a:r>
              <a:rPr lang="en-US" sz="1800" dirty="0" err="1">
                <a:effectLst/>
                <a:latin typeface="Arial" panose="020B0604020202020204" pitchFamily="34" charset="0"/>
                <a:ea typeface="Helvetica Neue"/>
              </a:rPr>
              <a:t>Pebesma</a:t>
            </a:r>
            <a:r>
              <a:rPr lang="en-US" sz="1800" dirty="0">
                <a:effectLst/>
                <a:latin typeface="Arial" panose="020B0604020202020204" pitchFamily="34" charset="0"/>
                <a:ea typeface="Helvetica Neue"/>
              </a:rPr>
              <a:t>, 2018)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R packages. Monthly NDVI raster images were used to calculate annual mean values for the years 2000-2020 (MODIS NDVI data is not available prior to 2000) at 1 km resolution.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AAE4C-A04E-488D-8A8A-8FC69B9DBF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52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Reference-impact analyses between the control sites (i.e., reference condition) and the burned sites (i.e., impacted condition) enabled a contrast between reported ES occurrence in areas impacted by fires to those in areas that have historically been unaffected by wildfire to quantify the impact of fire disturbances on </a:t>
            </a:r>
            <a:r>
              <a:rPr lang="en-US" sz="1800" dirty="0">
                <a:effectLst/>
                <a:latin typeface="Arial" panose="020B0604020202020204" pitchFamily="34" charset="0"/>
                <a:ea typeface="Helvetica Neue"/>
              </a:rPr>
              <a:t>(van </a:t>
            </a:r>
            <a:r>
              <a:rPr lang="en-US" sz="1800" dirty="0" err="1">
                <a:effectLst/>
                <a:latin typeface="Arial" panose="020B0604020202020204" pitchFamily="34" charset="0"/>
                <a:ea typeface="Helvetica Neue"/>
              </a:rPr>
              <a:t>Mantgem</a:t>
            </a:r>
            <a:r>
              <a:rPr lang="en-US" sz="1800" dirty="0">
                <a:effectLst/>
                <a:latin typeface="Arial" panose="020B0604020202020204" pitchFamily="34" charset="0"/>
                <a:ea typeface="Helvetica Neue"/>
              </a:rPr>
              <a:t> et al., 2001)</a:t>
            </a:r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.</a:t>
            </a:r>
          </a:p>
          <a:p>
            <a:endParaRPr lang="en-US" sz="1800" dirty="0">
              <a:effectLst/>
              <a:latin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the area with no record of fire (i.e., never-burned or unburned area) of each desert region to represent control sites and desert areas that have experienced fires since 2000 (i.e., burned area) to represent the burned sites.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AAE4C-A04E-488D-8A8A-8FC69B9DBF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141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May want to cut down for time/questions </a:t>
            </a:r>
          </a:p>
          <a:p>
            <a:endParaRPr lang="en-US" sz="18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Arial" panose="020B0604020202020204" pitchFamily="34" charset="0"/>
            </a:endParaRPr>
          </a:p>
          <a:p>
            <a:r>
              <a:rPr lang="en-US" sz="18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Sørensen</a:t>
            </a:r>
            <a:r>
              <a:rPr lang="en-US" sz="18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 index is calculated by finding the number of species shared between two communities and dividing by the sum of the number of species in each community.</a:t>
            </a:r>
          </a:p>
          <a:p>
            <a:endParaRPr lang="en-US" sz="1800" dirty="0">
              <a:solidFill>
                <a:schemeClr val="bg1"/>
              </a:solidFill>
              <a:effectLst/>
              <a:latin typeface="Abadi Extra Light" panose="020B0204020104020204" pitchFamily="34" charset="0"/>
              <a:ea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Chao further developed the index by using a probabilistic approach that accounts for sampling bias by using observed rare species to estimate an adjustment term that accounts for unseen, or unreported, shared species.</a:t>
            </a:r>
            <a:endParaRPr lang="en-US" sz="1800" dirty="0">
              <a:solidFill>
                <a:schemeClr val="bg1"/>
              </a:solidFill>
              <a:effectLst/>
              <a:latin typeface="Abadi Extra Light" panose="020B02040201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AAE4C-A04E-488D-8A8A-8FC69B9DBF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45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Evaluating the similarity over the years since fire can help identify a trend in </a:t>
            </a:r>
            <a:r>
              <a:rPr lang="en-US" sz="1800" dirty="0"/>
              <a:t>the long-term impact of fire on ES communities </a:t>
            </a:r>
            <a:endParaRPr lang="en-US" sz="1800" dirty="0">
              <a:solidFill>
                <a:schemeClr val="bg1"/>
              </a:solidFill>
              <a:effectLst/>
              <a:latin typeface="Abadi Extra Light" panose="020B02040201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9AAE4C-A04E-488D-8A8A-8FC69B9DBF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08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7A646-BF8B-CA09-1414-E70960012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BEC28A-51C2-D633-AF8B-C2A90B887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19179-3567-9C91-A689-8D8FA8C17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16850-362A-922B-E0FF-4A10FBC48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4670D-7789-B5EF-8E83-0D1996C5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05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65E78-AB52-88AE-07B9-B4DB488D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1C498-BEC9-37ED-D414-5C53C8D48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600E0-9C80-489D-97FF-4ACD3D8F7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DBBFD-B847-3253-61DF-475306A1D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EBD32-C1E0-0A0A-9697-B61C722D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567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805B66-7B83-B1CC-F9E3-A634A27E48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2FF9B9-072B-5120-BC49-39947DE4FA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6F802-8561-7A23-AAC2-12681ED94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0EE26-922D-1D5A-C0A6-E513146AB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3EEA1-CC0A-7C0C-A844-E9B586B4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79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01848-C085-FE8E-95D4-B386A323D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0A228-FC86-AB4A-13CE-FB1D35377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34413-5D50-45FB-B8F0-18EE65A6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30872-96C4-A719-6417-7A82C865D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35A17-CFE8-E0E1-5A62-DF03D7A6E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9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A5484-F727-1D1E-ABCA-9AA210145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C8AA2-EA84-A5A2-3F7B-BA932B6D7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8AA9E-96E1-865A-3A31-1C37ECF5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F6364-D51F-CDDA-88C7-4A67B0D58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8BF64-608B-F64D-FA76-74D9160D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57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F4FA-605E-7DA4-FFCB-9547B8D3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A0D97-938C-103B-459D-F97EDB559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5406B-E606-4BD1-166D-87A9901A0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D800E5-B903-BC7B-B4A4-6FF2DF82B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EFD498-8793-F1A1-6E52-029A0FB0E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0E3B63-FAE4-110A-8C98-DDE08820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444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84F2-5975-A3D4-2D99-C9E31280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00AAE-D7FD-3B1B-6A39-4DDEFB4A1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42D18-8F08-97A3-754A-B4EFF15D25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FD1D79-04B8-5FBD-4F16-D6FEC91CA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446A40-6CA0-B3A9-BE8E-14243B08B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A32734-09BF-B78D-68EF-981916E50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9C216C-B1F9-52BC-CD25-3FA6D8635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4977A-30A2-392A-1F94-22B6EACC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1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FF33-8E1C-BCF4-0BA2-950E9B11B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C85E3C-ACBB-937E-4BEB-86AE60EF3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14120-4AEE-EC16-F020-785A815FF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4185F-3624-6919-86DF-C23F058DB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8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6C953-46F9-99CD-1A2C-A359EA85B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476459-C10C-12E7-6A79-CE16945BC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08CEB-6E86-7D12-4502-6D5FD7EA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7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435D9-38ED-7741-DD51-1A5CC059E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9B199-56ED-40AD-C66B-EB1AA6EA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0EFBF9-5256-AF55-309D-C191C6CDE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3CAAF-CBE7-8095-67BC-F039BA821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113C7A-D23C-6E4F-21C4-276ABCD3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8FBFF6-EF84-7BEE-B669-39F3A83A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98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A645B-D477-C7AE-4CB5-57FEB5531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6ECE3B-082E-160A-57EC-42D69BB1D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06C41-FB14-F423-19BA-DD889E90A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E5769D-4BFB-F646-851E-73B1464F8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76FD5-2626-CFCC-7715-FF3EE16B5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C01948-4E29-3FC4-234E-1AEFC7368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03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21B663-0884-E25A-8A70-20709C0A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FF20F-ABD0-DA3B-DEE7-C789D8031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CB2E8-D8CF-7658-F3EF-F5941EA331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C890A8-B250-49AE-BB5A-A118D41B01DB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B3138-A8A1-279B-E2F8-2D9E0A9FEA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B9C43-F64F-C5A6-757D-0744E34703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B52D0-43CC-4942-84F8-41BDA7B9A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51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 descr="View of rock formations">
            <a:extLst>
              <a:ext uri="{FF2B5EF4-FFF2-40B4-BE49-F238E27FC236}">
                <a16:creationId xmlns:a16="http://schemas.microsoft.com/office/drawing/2014/main" id="{D3B9DD3B-594E-3C71-1BC3-30918602A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29" b="160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530C83-33FF-1C49-0C5E-8AFE6233D4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600" dirty="0">
                <a:solidFill>
                  <a:schemeClr val="bg1"/>
                </a:solidFill>
              </a:rPr>
              <a:t>The impact of fire on reported presence of endangered animals in California Deserts using open-source data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C550E4-82DC-E1BF-5B0A-EA2C2E74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Marina Goldgisser</a:t>
            </a:r>
          </a:p>
          <a:p>
            <a:pPr algn="l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York University</a:t>
            </a:r>
          </a:p>
          <a:p>
            <a:pPr algn="l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Graduate Program in Geography</a:t>
            </a:r>
          </a:p>
          <a:p>
            <a:pPr algn="l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Master’s of Science Oral Examination</a:t>
            </a:r>
          </a:p>
          <a:p>
            <a:pPr algn="l"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</a:pPr>
            <a:endParaRPr lang="en-US" sz="2000" dirty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Advisor: Christopher </a:t>
            </a:r>
            <a:r>
              <a:rPr lang="en-US" sz="2000" dirty="0" err="1">
                <a:solidFill>
                  <a:schemeClr val="bg1"/>
                </a:solidFill>
              </a:rPr>
              <a:t>Lortie</a:t>
            </a:r>
            <a:endParaRPr lang="en-US" sz="2000" dirty="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2000" dirty="0">
                <a:solidFill>
                  <a:schemeClr val="bg1"/>
                </a:solidFill>
              </a:rPr>
              <a:t>Supervisory Committee Member: </a:t>
            </a:r>
            <a:r>
              <a:rPr lang="en-US" sz="2000" dirty="0" err="1">
                <a:solidFill>
                  <a:schemeClr val="bg1"/>
                </a:solidFill>
              </a:rPr>
              <a:t>Tarmo</a:t>
            </a:r>
            <a:r>
              <a:rPr lang="en-US" sz="2000" dirty="0">
                <a:solidFill>
                  <a:schemeClr val="bg1"/>
                </a:solidFill>
              </a:rPr>
              <a:t> K. </a:t>
            </a:r>
            <a:r>
              <a:rPr lang="en-US" sz="2000" dirty="0" err="1">
                <a:solidFill>
                  <a:schemeClr val="bg1"/>
                </a:solidFill>
              </a:rPr>
              <a:t>Remmel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058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774D8-7F12-0E4D-9900-5BE55DD4F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" y="0"/>
            <a:ext cx="9921240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Endangered Species Occurrences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5AEB5-3C6B-D271-0D4B-DDC5697351CA}"/>
              </a:ext>
            </a:extLst>
          </p:cNvPr>
          <p:cNvGrpSpPr/>
          <p:nvPr/>
        </p:nvGrpSpPr>
        <p:grpSpPr>
          <a:xfrm>
            <a:off x="272241" y="971207"/>
            <a:ext cx="11647518" cy="4915586"/>
            <a:chOff x="272241" y="971207"/>
            <a:chExt cx="11647518" cy="491558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4E7C193-3237-62A1-ACC8-00C45A7D1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7224" y="971207"/>
              <a:ext cx="5982535" cy="491558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F95E88-DC83-7966-E830-4CF009911CDE}"/>
                </a:ext>
              </a:extLst>
            </p:cNvPr>
            <p:cNvGrpSpPr/>
            <p:nvPr/>
          </p:nvGrpSpPr>
          <p:grpSpPr>
            <a:xfrm>
              <a:off x="272241" y="2278685"/>
              <a:ext cx="6264304" cy="2816194"/>
              <a:chOff x="272241" y="2278685"/>
              <a:chExt cx="6264304" cy="2816194"/>
            </a:xfrm>
          </p:grpSpPr>
          <p:sp>
            <p:nvSpPr>
              <p:cNvPr id="14" name="Callout: Right Arrow 13">
                <a:extLst>
                  <a:ext uri="{FF2B5EF4-FFF2-40B4-BE49-F238E27FC236}">
                    <a16:creationId xmlns:a16="http://schemas.microsoft.com/office/drawing/2014/main" id="{8E70C84E-1A68-658E-D99D-87A01F42CB45}"/>
                  </a:ext>
                </a:extLst>
              </p:cNvPr>
              <p:cNvSpPr/>
              <p:nvPr/>
            </p:nvSpPr>
            <p:spPr>
              <a:xfrm>
                <a:off x="272241" y="2278685"/>
                <a:ext cx="6264304" cy="2816194"/>
              </a:xfrm>
              <a:prstGeom prst="rightArrowCallout">
                <a:avLst>
                  <a:gd name="adj1" fmla="val 25000"/>
                  <a:gd name="adj2" fmla="val 25000"/>
                  <a:gd name="adj3" fmla="val 25000"/>
                  <a:gd name="adj4" fmla="val 81220"/>
                </a:avLst>
              </a:prstGeom>
              <a:solidFill>
                <a:srgbClr val="FAE2B6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83708DB-DE74-E3E9-33E0-0DA03A51E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9309" y="2400605"/>
                <a:ext cx="4702695" cy="2553592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3" name="Graphic 12" descr="Filter with solid fill">
                <a:extLst>
                  <a:ext uri="{FF2B5EF4-FFF2-40B4-BE49-F238E27FC236}">
                    <a16:creationId xmlns:a16="http://schemas.microsoft.com/office/drawing/2014/main" id="{9ABBBBA6-62B2-36A3-7835-FDCFCDB461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17839" y="3288718"/>
                <a:ext cx="805771" cy="805771"/>
              </a:xfrm>
              <a:prstGeom prst="rect">
                <a:avLst/>
              </a:prstGeo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23" name="Content Placeholder 14" descr="A graph with numbers and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D0982172-E279-45C2-21D2-C53521A1D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147" y="3965000"/>
            <a:ext cx="5806153" cy="2670829"/>
          </a:xfrm>
          <a:ln>
            <a:solidFill>
              <a:schemeClr val="tx1"/>
            </a:solidFill>
          </a:ln>
          <a:effectLst>
            <a:outerShdw blurRad="304800" dist="88900" sx="102000" sy="102000" algn="br" rotWithShape="0">
              <a:prstClr val="black">
                <a:alpha val="65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E47342-719D-6139-EEEB-63DFA474DB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082" t="8222" r="5010" b="8047"/>
          <a:stretch/>
        </p:blipFill>
        <p:spPr>
          <a:xfrm>
            <a:off x="6215578" y="4285784"/>
            <a:ext cx="2029261" cy="197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9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175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2046-A311-39E0-193E-0503E54F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53" y="134804"/>
            <a:ext cx="3455821" cy="9402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Abadi" panose="020B0604020104020204" pitchFamily="34" charset="0"/>
              </a:rPr>
              <a:t>NDVI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973206-CDF3-A54B-E210-F9F872C969B8}"/>
              </a:ext>
            </a:extLst>
          </p:cNvPr>
          <p:cNvSpPr txBox="1"/>
          <p:nvPr/>
        </p:nvSpPr>
        <p:spPr>
          <a:xfrm>
            <a:off x="251853" y="1192356"/>
            <a:ext cx="4735819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An aggregate mean normalized difference vegetation index (NDVI) was used as a proxy for vegetation structure to evaluate the relationship between vegetation quality, fire activity, and occurrences reported over a 20-year period (2000-2020).</a:t>
            </a:r>
            <a:endParaRPr lang="en-US" sz="2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grpSp>
        <p:nvGrpSpPr>
          <p:cNvPr id="5140" name="Group 513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5141" name="Rectangle 514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2" name="Rectangle 514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FB9402-2EFD-9347-128D-67331FA78A5F}"/>
              </a:ext>
            </a:extLst>
          </p:cNvPr>
          <p:cNvGrpSpPr/>
          <p:nvPr/>
        </p:nvGrpSpPr>
        <p:grpSpPr>
          <a:xfrm>
            <a:off x="4987672" y="773400"/>
            <a:ext cx="6389346" cy="5320509"/>
            <a:chOff x="6096000" y="1074896"/>
            <a:chExt cx="5654040" cy="470820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22EE70-FC5A-5C60-8010-A40BBF5671DE}"/>
                </a:ext>
              </a:extLst>
            </p:cNvPr>
            <p:cNvSpPr/>
            <p:nvPr/>
          </p:nvSpPr>
          <p:spPr>
            <a:xfrm>
              <a:off x="6096000" y="1074896"/>
              <a:ext cx="5654040" cy="470820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128" name="Picture 8" descr="NDVI and NDMI vegetation indices: instructions for use | Agricolus">
              <a:extLst>
                <a:ext uri="{FF2B5EF4-FFF2-40B4-BE49-F238E27FC236}">
                  <a16:creationId xmlns:a16="http://schemas.microsoft.com/office/drawing/2014/main" id="{4BDE117F-08FE-C0C0-4250-76413CAD1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60" y="1341856"/>
              <a:ext cx="5259388" cy="438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9603E58-6A3D-843E-B4A7-4EEDB2DEC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649" y="476250"/>
            <a:ext cx="59055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8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-0.48437 0.19306 " pathEditMode="relative" rAng="0" ptsTypes="AA">
                                      <p:cBhvr>
                                        <p:cTn id="9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19" y="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4452-F8B3-5C07-EDD6-F4F76577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0"/>
            <a:ext cx="11763895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Before-After/Control-Impact (BACI) design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BEA8758-7DF3-E9E4-ECF3-026B21B381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432095"/>
              </p:ext>
            </p:extLst>
          </p:nvPr>
        </p:nvGraphicFramePr>
        <p:xfrm>
          <a:off x="966167" y="2087881"/>
          <a:ext cx="4459274" cy="3954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C316F0E-8E34-FB6B-7B9E-860DCAC4CA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302997"/>
              </p:ext>
            </p:extLst>
          </p:nvPr>
        </p:nvGraphicFramePr>
        <p:xfrm>
          <a:off x="6278207" y="2087881"/>
          <a:ext cx="4795227" cy="3954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7EB4FD7-1D20-49F3-CDAC-4D04E0E2C07D}"/>
              </a:ext>
            </a:extLst>
          </p:cNvPr>
          <p:cNvSpPr txBox="1"/>
          <p:nvPr/>
        </p:nvSpPr>
        <p:spPr>
          <a:xfrm>
            <a:off x="145474" y="1188683"/>
            <a:ext cx="10314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Reference-impact analyses between the control sites (i.e., reference condition) and the burned sites (i.e., impacted condition) was used to quantify the impact of fire disturbances on endangered species.</a:t>
            </a:r>
            <a:endParaRPr lang="en-US" sz="2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ACE45B-4922-C011-68DE-89551FF55347}"/>
              </a:ext>
            </a:extLst>
          </p:cNvPr>
          <p:cNvSpPr txBox="1"/>
          <p:nvPr/>
        </p:nvSpPr>
        <p:spPr>
          <a:xfrm>
            <a:off x="966167" y="6042339"/>
            <a:ext cx="4459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Example A: Compares ES occurrences reported in control and burned regions before and after fire </a:t>
            </a:r>
            <a:endParaRPr lang="en-US" sz="16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6E5D18-8CE6-637A-506B-F130C2B5673F}"/>
              </a:ext>
            </a:extLst>
          </p:cNvPr>
          <p:cNvSpPr txBox="1"/>
          <p:nvPr/>
        </p:nvSpPr>
        <p:spPr>
          <a:xfrm>
            <a:off x="6278205" y="6042339"/>
            <a:ext cx="4795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Example B: Compares ES community similarity between in control and burned regions in the years following fire</a:t>
            </a:r>
            <a:endParaRPr lang="en-US" sz="16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21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4452-F8B3-5C07-EDD6-F4F76577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0"/>
            <a:ext cx="11763895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Comparing similarity of ES composition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B4FD7-1D20-49F3-CDAC-4D04E0E2C07D}"/>
              </a:ext>
            </a:extLst>
          </p:cNvPr>
          <p:cNvSpPr txBox="1"/>
          <p:nvPr/>
        </p:nvSpPr>
        <p:spPr>
          <a:xfrm>
            <a:off x="268169" y="1017785"/>
            <a:ext cx="10314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Incidence-based </a:t>
            </a:r>
            <a:r>
              <a:rPr lang="en-US" sz="20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ChaoSørensen</a:t>
            </a:r>
            <a:r>
              <a:rPr lang="en-US" sz="2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 index used to compare </a:t>
            </a:r>
            <a:r>
              <a:rPr lang="en-US" sz="20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burned:control</a:t>
            </a:r>
            <a:r>
              <a:rPr lang="en-US" sz="2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 ES composition</a:t>
            </a:r>
            <a:endParaRPr lang="en-US" sz="2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D3FAC-1180-9C43-17E6-2FC6FE2B7969}"/>
                  </a:ext>
                </a:extLst>
              </p:cNvPr>
              <p:cNvSpPr txBox="1"/>
              <p:nvPr/>
            </p:nvSpPr>
            <p:spPr>
              <a:xfrm>
                <a:off x="685798" y="1833887"/>
                <a:ext cx="4434840" cy="7923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haoS</m:t>
                          </m:r>
                          <m: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ø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rensen</m:t>
                          </m:r>
                        </m:e>
                        <m:sub>
                          <m: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𝑖𝑛𝑐𝑖𝑑𝑒𝑛𝑐𝑒</m:t>
                          </m:r>
                        </m:sub>
                      </m:sSub>
                      <m:r>
                        <a:rPr lang="en-US" sz="2400" i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𝑈𝑉</m:t>
                          </m:r>
                        </m:num>
                        <m:den>
                          <m: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D3FAC-1180-9C43-17E6-2FC6FE2B7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8" y="1833887"/>
                <a:ext cx="4434840" cy="7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38AE8B-56E8-0CD9-9D85-032D1ADE17C6}"/>
                  </a:ext>
                </a:extLst>
              </p:cNvPr>
              <p:cNvSpPr txBox="1"/>
              <p:nvPr/>
            </p:nvSpPr>
            <p:spPr>
              <a:xfrm>
                <a:off x="5303520" y="1788167"/>
                <a:ext cx="6858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badi Extra Light" panose="020B0204020104020204" pitchFamily="34" charset="0"/>
                    <a:ea typeface="Arial" panose="020B0604020202020204" pitchFamily="34" charset="0"/>
                  </a:rPr>
                  <a:t> = total incidences of shared species (between treatment groups) reported in the burned group </a:t>
                </a:r>
                <a:endParaRPr lang="en-US" sz="1800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badi Extra Light" panose="020B0204020104020204" pitchFamily="34" charset="0"/>
                    <a:ea typeface="Arial" panose="020B0604020202020204" pitchFamily="34" charset="0"/>
                  </a:rPr>
                  <a:t> = total incidences of shared species reported in the unburned group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38AE8B-56E8-0CD9-9D85-032D1ADE1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520" y="1788167"/>
                <a:ext cx="6858000" cy="923330"/>
              </a:xfrm>
              <a:prstGeom prst="rect">
                <a:avLst/>
              </a:prstGeom>
              <a:blipFill>
                <a:blip r:embed="rId4"/>
                <a:stretch>
                  <a:fillRect l="-7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3E03EE3-5EED-8630-4C2E-4C4E08F36259}"/>
              </a:ext>
            </a:extLst>
          </p:cNvPr>
          <p:cNvSpPr txBox="1"/>
          <p:nvPr/>
        </p:nvSpPr>
        <p:spPr>
          <a:xfrm>
            <a:off x="5181734" y="4160101"/>
            <a:ext cx="651396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Chao</a:t>
            </a:r>
            <a:r>
              <a:rPr lang="en-US" sz="18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 uses a probabilistic approach </a:t>
            </a:r>
            <a:r>
              <a:rPr lang="en-US" dirty="0">
                <a:solidFill>
                  <a:schemeClr val="bg1"/>
                </a:solidFill>
                <a:latin typeface="Abadi Extra Light" panose="020B0204020104020204" pitchFamily="34" charset="0"/>
                <a:ea typeface="Arial" panose="020B0604020202020204" pitchFamily="34" charset="0"/>
              </a:rPr>
              <a:t>that estimates an adjustment term using observed rare species to </a:t>
            </a:r>
            <a:r>
              <a:rPr lang="en-US" sz="18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account for unseen (i.e. unreported) shared species</a:t>
            </a:r>
            <a:endParaRPr lang="en-US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5029B9-E753-6DB9-6576-A6F4414F2669}"/>
              </a:ext>
            </a:extLst>
          </p:cNvPr>
          <p:cNvSpPr txBox="1"/>
          <p:nvPr/>
        </p:nvSpPr>
        <p:spPr>
          <a:xfrm>
            <a:off x="10107930" y="6363594"/>
            <a:ext cx="196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Helvetica Neue"/>
              </a:rPr>
              <a:t>(Chao et al., 2005)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516FC5-158A-5FB9-8645-97C31689EA05}"/>
              </a:ext>
            </a:extLst>
          </p:cNvPr>
          <p:cNvSpPr/>
          <p:nvPr/>
        </p:nvSpPr>
        <p:spPr>
          <a:xfrm>
            <a:off x="5181734" y="5220079"/>
            <a:ext cx="4434839" cy="114815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8A0E8B6-5A8E-6D3A-A8CE-D65533E3E490}"/>
              </a:ext>
            </a:extLst>
          </p:cNvPr>
          <p:cNvGrpSpPr/>
          <p:nvPr/>
        </p:nvGrpSpPr>
        <p:grpSpPr>
          <a:xfrm>
            <a:off x="5360711" y="5396607"/>
            <a:ext cx="3965145" cy="307777"/>
            <a:chOff x="5287559" y="4570911"/>
            <a:chExt cx="3965145" cy="30777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F3D489-AE5D-DB1C-40C7-47821EABAA45}"/>
                </a:ext>
              </a:extLst>
            </p:cNvPr>
            <p:cNvSpPr/>
            <p:nvPr/>
          </p:nvSpPr>
          <p:spPr>
            <a:xfrm>
              <a:off x="5287559" y="4667679"/>
              <a:ext cx="96695" cy="96930"/>
            </a:xfrm>
            <a:prstGeom prst="ellipse">
              <a:avLst/>
            </a:prstGeom>
            <a:solidFill>
              <a:srgbClr val="E8E9E9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16F4B5-6AEF-5EE0-0DEC-4A426CA2A656}"/>
                </a:ext>
              </a:extLst>
            </p:cNvPr>
            <p:cNvSpPr txBox="1"/>
            <p:nvPr/>
          </p:nvSpPr>
          <p:spPr>
            <a:xfrm>
              <a:off x="5413383" y="4570911"/>
              <a:ext cx="38393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badi Extra Light" panose="020B0204020104020204" pitchFamily="34" charset="0"/>
                </a:rPr>
                <a:t>Species selected at random from </a:t>
              </a:r>
              <a:r>
                <a:rPr lang="en-US" sz="1400" b="1" dirty="0">
                  <a:latin typeface="Abadi Extra Light" panose="020B0204020104020204" pitchFamily="34" charset="0"/>
                </a:rPr>
                <a:t>burned</a:t>
              </a:r>
              <a:r>
                <a:rPr lang="en-US" sz="1400" dirty="0">
                  <a:latin typeface="Abadi Extra Light" panose="020B0204020104020204" pitchFamily="34" charset="0"/>
                </a:rPr>
                <a:t> community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56A7498-B1AF-9208-CF7E-0D4944C52A7A}"/>
              </a:ext>
            </a:extLst>
          </p:cNvPr>
          <p:cNvGrpSpPr/>
          <p:nvPr/>
        </p:nvGrpSpPr>
        <p:grpSpPr>
          <a:xfrm>
            <a:off x="5360711" y="5880912"/>
            <a:ext cx="4139872" cy="307777"/>
            <a:chOff x="5287559" y="5055216"/>
            <a:chExt cx="4139872" cy="30777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F8AAC7F-2F47-5489-3423-B7EFE6CE0FAF}"/>
                </a:ext>
              </a:extLst>
            </p:cNvPr>
            <p:cNvSpPr/>
            <p:nvPr/>
          </p:nvSpPr>
          <p:spPr>
            <a:xfrm>
              <a:off x="5287559" y="5165543"/>
              <a:ext cx="96695" cy="9693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60CB3BF-BE53-8BD8-6321-4C17BEEA064A}"/>
                </a:ext>
              </a:extLst>
            </p:cNvPr>
            <p:cNvSpPr txBox="1"/>
            <p:nvPr/>
          </p:nvSpPr>
          <p:spPr>
            <a:xfrm>
              <a:off x="5413383" y="5055216"/>
              <a:ext cx="40140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badi Extra Light" panose="020B0204020104020204" pitchFamily="34" charset="0"/>
                </a:rPr>
                <a:t>Species selected at random from </a:t>
              </a:r>
              <a:r>
                <a:rPr lang="en-US" sz="1400" b="1" dirty="0">
                  <a:latin typeface="Abadi Extra Light" panose="020B0204020104020204" pitchFamily="34" charset="0"/>
                </a:rPr>
                <a:t>unburned</a:t>
              </a:r>
              <a:r>
                <a:rPr lang="en-US" sz="1400" dirty="0">
                  <a:latin typeface="Abadi Extra Light" panose="020B0204020104020204" pitchFamily="34" charset="0"/>
                </a:rPr>
                <a:t> community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9EBCF75-76A6-54F0-ED51-A26E2F368036}"/>
              </a:ext>
            </a:extLst>
          </p:cNvPr>
          <p:cNvGrpSpPr/>
          <p:nvPr/>
        </p:nvGrpSpPr>
        <p:grpSpPr>
          <a:xfrm>
            <a:off x="970960" y="3298230"/>
            <a:ext cx="3687404" cy="3065364"/>
            <a:chOff x="970960" y="3298230"/>
            <a:chExt cx="3687404" cy="306536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08D909-E45D-45F1-BC8D-1C0114D360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098" t="14978" r="2343" b="1640"/>
            <a:stretch/>
          </p:blipFill>
          <p:spPr>
            <a:xfrm>
              <a:off x="970960" y="3298230"/>
              <a:ext cx="3687404" cy="3065364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11CAFA5-5728-0612-3237-5643C022F7B5}"/>
                </a:ext>
              </a:extLst>
            </p:cNvPr>
            <p:cNvSpPr txBox="1"/>
            <p:nvPr/>
          </p:nvSpPr>
          <p:spPr>
            <a:xfrm>
              <a:off x="1383944" y="4545816"/>
              <a:ext cx="55976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Abadi Extra Light" panose="020B0204020104020204" pitchFamily="34" charset="0"/>
                </a:rPr>
                <a:t>burned</a:t>
              </a:r>
              <a:endParaRPr lang="en-US" sz="1050" dirty="0">
                <a:latin typeface="Abadi Extra Light" panose="020B0204020104020204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6CA1CD6-F4D7-1BDD-72F1-466CCED3F3CF}"/>
                </a:ext>
              </a:extLst>
            </p:cNvPr>
            <p:cNvSpPr txBox="1"/>
            <p:nvPr/>
          </p:nvSpPr>
          <p:spPr>
            <a:xfrm>
              <a:off x="1951550" y="4545816"/>
              <a:ext cx="66877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b="1" dirty="0">
                  <a:latin typeface="Abadi Extra Light" panose="020B0204020104020204" pitchFamily="34" charset="0"/>
                </a:rPr>
                <a:t>unburned</a:t>
              </a:r>
              <a:endParaRPr lang="en-US" sz="1050" dirty="0">
                <a:latin typeface="Abadi Extra Light" panose="020B0204020104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1E4A365-563E-43FE-2631-9971088C488B}"/>
                </a:ext>
              </a:extLst>
            </p:cNvPr>
            <p:cNvSpPr/>
            <p:nvPr/>
          </p:nvSpPr>
          <p:spPr>
            <a:xfrm>
              <a:off x="1486074" y="3752741"/>
              <a:ext cx="318899" cy="261610"/>
            </a:xfrm>
            <a:prstGeom prst="ellipse">
              <a:avLst/>
            </a:prstGeom>
            <a:solidFill>
              <a:srgbClr val="E8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414647E-C07B-B337-984A-F19A32780789}"/>
                </a:ext>
              </a:extLst>
            </p:cNvPr>
            <p:cNvSpPr/>
            <p:nvPr/>
          </p:nvSpPr>
          <p:spPr>
            <a:xfrm>
              <a:off x="1494330" y="5230372"/>
              <a:ext cx="318899" cy="261610"/>
            </a:xfrm>
            <a:prstGeom prst="ellipse">
              <a:avLst/>
            </a:prstGeom>
            <a:solidFill>
              <a:srgbClr val="E8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696D38F-15A5-4021-8B53-1472017EBE6C}"/>
                </a:ext>
              </a:extLst>
            </p:cNvPr>
            <p:cNvSpPr/>
            <p:nvPr/>
          </p:nvSpPr>
          <p:spPr>
            <a:xfrm>
              <a:off x="3226972" y="3749159"/>
              <a:ext cx="318899" cy="261610"/>
            </a:xfrm>
            <a:prstGeom prst="ellipse">
              <a:avLst/>
            </a:prstGeom>
            <a:solidFill>
              <a:srgbClr val="E8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9EA0088-8840-EE87-0C7A-A8A8A4F0574C}"/>
                </a:ext>
              </a:extLst>
            </p:cNvPr>
            <p:cNvSpPr/>
            <p:nvPr/>
          </p:nvSpPr>
          <p:spPr>
            <a:xfrm>
              <a:off x="3226971" y="5211322"/>
              <a:ext cx="318899" cy="261610"/>
            </a:xfrm>
            <a:prstGeom prst="ellipse">
              <a:avLst/>
            </a:prstGeom>
            <a:solidFill>
              <a:srgbClr val="E8E9E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4EA10DE-CCD1-E795-1C58-C6836288395D}"/>
                </a:ext>
              </a:extLst>
            </p:cNvPr>
            <p:cNvSpPr/>
            <p:nvPr/>
          </p:nvSpPr>
          <p:spPr>
            <a:xfrm>
              <a:off x="2126486" y="3708723"/>
              <a:ext cx="318899" cy="3496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E908328-3A7C-808F-8204-44DA7AE71A0B}"/>
                </a:ext>
              </a:extLst>
            </p:cNvPr>
            <p:cNvSpPr/>
            <p:nvPr/>
          </p:nvSpPr>
          <p:spPr>
            <a:xfrm>
              <a:off x="3859894" y="3696734"/>
              <a:ext cx="318899" cy="3496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DE0B4D1F-3DE4-C4AB-7917-234D19D945A3}"/>
                </a:ext>
              </a:extLst>
            </p:cNvPr>
            <p:cNvSpPr/>
            <p:nvPr/>
          </p:nvSpPr>
          <p:spPr>
            <a:xfrm>
              <a:off x="2126486" y="5217890"/>
              <a:ext cx="318899" cy="3496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DDF8AA2-63C3-71F8-5CA5-C3CBE6E3B756}"/>
                </a:ext>
              </a:extLst>
            </p:cNvPr>
            <p:cNvSpPr/>
            <p:nvPr/>
          </p:nvSpPr>
          <p:spPr>
            <a:xfrm>
              <a:off x="3859894" y="5186354"/>
              <a:ext cx="318899" cy="34964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BEB0587-5B63-2F7C-5F14-88CD2E588050}"/>
              </a:ext>
            </a:extLst>
          </p:cNvPr>
          <p:cNvCxnSpPr>
            <a:cxnSpLocks/>
          </p:cNvCxnSpPr>
          <p:nvPr/>
        </p:nvCxnSpPr>
        <p:spPr>
          <a:xfrm flipH="1" flipV="1">
            <a:off x="2005980" y="4036597"/>
            <a:ext cx="225211" cy="15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03278B9-2378-6294-3A91-877E286D08D5}"/>
              </a:ext>
            </a:extLst>
          </p:cNvPr>
          <p:cNvCxnSpPr>
            <a:cxnSpLocks/>
          </p:cNvCxnSpPr>
          <p:nvPr/>
        </p:nvCxnSpPr>
        <p:spPr>
          <a:xfrm flipH="1" flipV="1">
            <a:off x="3747288" y="4188346"/>
            <a:ext cx="225211" cy="15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06ECF7A-CFE0-8C27-B856-CCF08549C09D}"/>
              </a:ext>
            </a:extLst>
          </p:cNvPr>
          <p:cNvCxnSpPr>
            <a:cxnSpLocks/>
          </p:cNvCxnSpPr>
          <p:nvPr/>
        </p:nvCxnSpPr>
        <p:spPr>
          <a:xfrm flipH="1" flipV="1">
            <a:off x="2000759" y="4264220"/>
            <a:ext cx="225211" cy="15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90FC103-5434-3008-19A9-FF8771D05A2F}"/>
              </a:ext>
            </a:extLst>
          </p:cNvPr>
          <p:cNvCxnSpPr>
            <a:cxnSpLocks/>
          </p:cNvCxnSpPr>
          <p:nvPr/>
        </p:nvCxnSpPr>
        <p:spPr>
          <a:xfrm flipH="1" flipV="1">
            <a:off x="1992108" y="5642406"/>
            <a:ext cx="225211" cy="151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8AF99F8-5EF8-C9F4-F7DD-E256763DF6C1}"/>
              </a:ext>
            </a:extLst>
          </p:cNvPr>
          <p:cNvSpPr txBox="1"/>
          <p:nvPr/>
        </p:nvSpPr>
        <p:spPr>
          <a:xfrm>
            <a:off x="5162674" y="3205662"/>
            <a:ext cx="6134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Sørensen</a:t>
            </a:r>
            <a:r>
              <a:rPr lang="en-US" sz="1800" b="1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 index </a:t>
            </a:r>
            <a:r>
              <a:rPr lang="en-US" sz="18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is calculated by dividing the number of observed species shared between two communities by the sum of all species observed in both communities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80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1" grpId="0" animBg="1"/>
      <p:bldP spid="7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54452-F8B3-5C07-EDD6-F4F765770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" y="0"/>
            <a:ext cx="11763895" cy="1325563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</a:rPr>
              <a:t>Comparing similarity of ES composition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B4FD7-1D20-49F3-CDAC-4D04E0E2C07D}"/>
              </a:ext>
            </a:extLst>
          </p:cNvPr>
          <p:cNvSpPr txBox="1"/>
          <p:nvPr/>
        </p:nvSpPr>
        <p:spPr>
          <a:xfrm>
            <a:off x="268169" y="1017785"/>
            <a:ext cx="10314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Incidence-based </a:t>
            </a:r>
            <a:r>
              <a:rPr lang="en-US" sz="20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ChaoSørensen</a:t>
            </a:r>
            <a:r>
              <a:rPr lang="en-US" sz="2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 index used to compare </a:t>
            </a:r>
            <a:r>
              <a:rPr lang="en-US" sz="2000" dirty="0" err="1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burned:control</a:t>
            </a:r>
            <a:r>
              <a:rPr lang="en-US" sz="2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Arial" panose="020B0604020202020204" pitchFamily="34" charset="0"/>
              </a:rPr>
              <a:t> ES composition</a:t>
            </a:r>
            <a:endParaRPr lang="en-US" sz="2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D3FAC-1180-9C43-17E6-2FC6FE2B7969}"/>
                  </a:ext>
                </a:extLst>
              </p:cNvPr>
              <p:cNvSpPr txBox="1"/>
              <p:nvPr/>
            </p:nvSpPr>
            <p:spPr>
              <a:xfrm>
                <a:off x="685798" y="1833887"/>
                <a:ext cx="4434840" cy="79239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haoS</m:t>
                          </m:r>
                          <m: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ø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rensen</m:t>
                          </m:r>
                        </m:e>
                        <m:sub>
                          <m: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𝑖𝑛𝑐𝑖𝑑𝑒𝑛𝑐𝑒</m:t>
                          </m:r>
                        </m:sub>
                      </m:sSub>
                      <m:r>
                        <a:rPr lang="en-US" sz="2400" i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𝑈𝑉</m:t>
                          </m:r>
                        </m:num>
                        <m:den>
                          <m: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sz="2400" i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en-US" sz="2400" dirty="0">
                  <a:ln>
                    <a:noFill/>
                  </a:ln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A9D3FAC-1180-9C43-17E6-2FC6FE2B7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8" y="1833887"/>
                <a:ext cx="4434840" cy="7923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38AE8B-56E8-0CD9-9D85-032D1ADE17C6}"/>
                  </a:ext>
                </a:extLst>
              </p:cNvPr>
              <p:cNvSpPr txBox="1"/>
              <p:nvPr/>
            </p:nvSpPr>
            <p:spPr>
              <a:xfrm>
                <a:off x="5303520" y="1788167"/>
                <a:ext cx="6858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𝑈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badi Extra Light" panose="020B0204020104020204" pitchFamily="34" charset="0"/>
                    <a:ea typeface="Arial" panose="020B0604020202020204" pitchFamily="34" charset="0"/>
                  </a:rPr>
                  <a:t> = total incidences of shared species (between treatment groups) reported in the burned group </a:t>
                </a:r>
                <a:endParaRPr lang="en-US" sz="1800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𝑉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  <a:effectLst/>
                    <a:latin typeface="Abadi Extra Light" panose="020B0204020104020204" pitchFamily="34" charset="0"/>
                    <a:ea typeface="Arial" panose="020B0604020202020204" pitchFamily="34" charset="0"/>
                  </a:rPr>
                  <a:t> = total incidences of shared species reported in the unburned group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38AE8B-56E8-0CD9-9D85-032D1ADE1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3520" y="1788167"/>
                <a:ext cx="6858000" cy="923330"/>
              </a:xfrm>
              <a:prstGeom prst="rect">
                <a:avLst/>
              </a:prstGeom>
              <a:blipFill>
                <a:blip r:embed="rId4"/>
                <a:stretch>
                  <a:fillRect l="-711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F5029B9-E753-6DB9-6576-A6F4414F2669}"/>
              </a:ext>
            </a:extLst>
          </p:cNvPr>
          <p:cNvSpPr txBox="1"/>
          <p:nvPr/>
        </p:nvSpPr>
        <p:spPr>
          <a:xfrm>
            <a:off x="10107930" y="6363594"/>
            <a:ext cx="196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effectLst/>
                <a:latin typeface="Abadi Extra Light" panose="020B0204020104020204" pitchFamily="34" charset="0"/>
                <a:ea typeface="Helvetica Neue"/>
              </a:rPr>
              <a:t>(Chao et al., 2005)</a:t>
            </a:r>
            <a:endParaRPr lang="en-US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C4D1562-6E35-96B4-A692-B4B806F2B3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177145"/>
              </p:ext>
            </p:extLst>
          </p:nvPr>
        </p:nvGraphicFramePr>
        <p:xfrm>
          <a:off x="3698386" y="2778468"/>
          <a:ext cx="4795227" cy="3954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5252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815F-8739-C7D8-1286-0A628CFD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731" y="-1"/>
            <a:ext cx="5290269" cy="13308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CC2B-DB9F-9354-DF5C-62963163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1127302"/>
            <a:ext cx="4884235" cy="5489398"/>
          </a:xfrm>
        </p:spPr>
        <p:txBody>
          <a:bodyPr>
            <a:normAutofit/>
          </a:bodyPr>
          <a:lstStyle/>
          <a:p>
            <a:pPr algn="r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Background &amp; objectives</a:t>
            </a:r>
          </a:p>
          <a:p>
            <a:pPr algn="r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Methodology</a:t>
            </a:r>
          </a:p>
          <a:p>
            <a:pPr algn="r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badi Extra Light" panose="020B0204020104020204" pitchFamily="34" charset="0"/>
              </a:rPr>
              <a:t>Findings</a:t>
            </a:r>
          </a:p>
          <a:p>
            <a:pPr algn="r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Implications</a:t>
            </a:r>
          </a:p>
        </p:txBody>
      </p:sp>
      <p:pic>
        <p:nvPicPr>
          <p:cNvPr id="4" name="Picture 2" descr="Desert landscape at sunset">
            <a:extLst>
              <a:ext uri="{FF2B5EF4-FFF2-40B4-BE49-F238E27FC236}">
                <a16:creationId xmlns:a16="http://schemas.microsoft.com/office/drawing/2014/main" id="{AB64B35F-EFA6-BF4C-F735-B75FBC38A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88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2645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90AF-E0B5-5EA1-354D-22BB6009C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38DD8-D524-9202-DFCA-CBE7055F4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significant findings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297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6AC62-8054-843F-4C04-6EB94DC38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07925-AC0B-064E-60AD-CC258D49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major findings, and what do they mean with regard to your research</a:t>
            </a:r>
          </a:p>
          <a:p>
            <a:r>
              <a:rPr lang="en-US" dirty="0"/>
              <a:t>How do these findings relate to what others have found in the past</a:t>
            </a:r>
          </a:p>
          <a:p>
            <a:r>
              <a:rPr lang="en-US" dirty="0"/>
              <a:t>How can you explain any unusual or surprising result</a:t>
            </a:r>
          </a:p>
        </p:txBody>
      </p:sp>
    </p:spTree>
    <p:extLst>
      <p:ext uri="{BB962C8B-B14F-4D97-AF65-F5344CB8AC3E}">
        <p14:creationId xmlns:p14="http://schemas.microsoft.com/office/powerpoint/2010/main" val="2023889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E02CD-EE98-7A3C-359A-57633880C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DDC7-C6E2-86F4-02BA-A811C46A9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279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167F5-C08F-2450-F269-7AD2B0C23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E4E05-484E-25C5-C958-2CDE8716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3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815F-8739-C7D8-1286-0A628CFD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731" y="-1"/>
            <a:ext cx="5290269" cy="133083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Presentation Outline</a:t>
            </a:r>
            <a:endParaRPr lang="en-US" dirty="0">
              <a:solidFill>
                <a:schemeClr val="bg1"/>
              </a:solidFill>
              <a:latin typeface="Abadi" panose="020B0604020104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Desert landscape at sunset">
            <a:extLst>
              <a:ext uri="{FF2B5EF4-FFF2-40B4-BE49-F238E27FC236}">
                <a16:creationId xmlns:a16="http://schemas.microsoft.com/office/drawing/2014/main" id="{B3DCDDC7-4BEA-9A16-2A3A-644B8D42E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88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CC2B-DB9F-9354-DF5C-62963163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1127302"/>
            <a:ext cx="4884235" cy="5489398"/>
          </a:xfrm>
        </p:spPr>
        <p:txBody>
          <a:bodyPr>
            <a:normAutofit/>
          </a:bodyPr>
          <a:lstStyle/>
          <a:p>
            <a:pPr algn="r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Background &amp; objectives</a:t>
            </a:r>
          </a:p>
          <a:p>
            <a:pPr algn="r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Methodology</a:t>
            </a:r>
          </a:p>
          <a:p>
            <a:pPr algn="r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Findings</a:t>
            </a:r>
          </a:p>
          <a:p>
            <a:pPr algn="r">
              <a:lnSpc>
                <a:spcPct val="200000"/>
              </a:lnSpc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1447492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B7990-E0DE-3D33-95C9-E5C14EAB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19104-B4F8-EF26-0742-A11771F07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6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56F97-A13D-2E1C-4B18-AE837A93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090A4-6C79-40A2-9C9D-25A704331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046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A815F-8739-C7D8-1286-0A628CFD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731" y="-1"/>
            <a:ext cx="5290269" cy="13308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Presentation Outline</a:t>
            </a:r>
          </a:p>
        </p:txBody>
      </p:sp>
      <p:pic>
        <p:nvPicPr>
          <p:cNvPr id="1026" name="Picture 2" descr="Desert landscape at sunset">
            <a:extLst>
              <a:ext uri="{FF2B5EF4-FFF2-40B4-BE49-F238E27FC236}">
                <a16:creationId xmlns:a16="http://schemas.microsoft.com/office/drawing/2014/main" id="{B3DCDDC7-4BEA-9A16-2A3A-644B8D42E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88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CC2B-DB9F-9354-DF5C-62963163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1127302"/>
            <a:ext cx="4884235" cy="5489398"/>
          </a:xfrm>
        </p:spPr>
        <p:txBody>
          <a:bodyPr>
            <a:normAutofit/>
          </a:bodyPr>
          <a:lstStyle/>
          <a:p>
            <a:pPr algn="r">
              <a:lnSpc>
                <a:spcPct val="2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badi Extra Light" panose="020B0204020104020204" pitchFamily="34" charset="0"/>
              </a:rPr>
              <a:t>Background &amp; objectives</a:t>
            </a:r>
          </a:p>
          <a:p>
            <a:pPr algn="r">
              <a:lnSpc>
                <a:spcPct val="2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effectLst/>
                <a:latin typeface="Abadi Extra Light" panose="020B0204020104020204" pitchFamily="34" charset="0"/>
              </a:rPr>
              <a:t>Methodology</a:t>
            </a:r>
          </a:p>
          <a:p>
            <a:pPr algn="r">
              <a:lnSpc>
                <a:spcPct val="2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Findings</a:t>
            </a:r>
          </a:p>
          <a:p>
            <a:pPr algn="r">
              <a:lnSpc>
                <a:spcPct val="200000"/>
              </a:lnSpc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Implications</a:t>
            </a:r>
          </a:p>
        </p:txBody>
      </p:sp>
    </p:spTree>
    <p:extLst>
      <p:ext uri="{BB962C8B-B14F-4D97-AF65-F5344CB8AC3E}">
        <p14:creationId xmlns:p14="http://schemas.microsoft.com/office/powerpoint/2010/main" val="3970508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726A-BACC-520E-7B91-04451050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629400" cy="6627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Background – Deserts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18D7-8925-FB88-70F7-351FC9FAB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2782"/>
            <a:ext cx="12014200" cy="12930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Mojave, San Joaquin, and Sonoran deserts will experience increased fire activity in response to future climatic change and the invasion of non-native grasses.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A048B4-E9C2-9D43-A031-2DEDC9672AE1}"/>
              </a:ext>
            </a:extLst>
          </p:cNvPr>
          <p:cNvSpPr txBox="1">
            <a:spLocks/>
          </p:cNvSpPr>
          <p:nvPr/>
        </p:nvSpPr>
        <p:spPr>
          <a:xfrm>
            <a:off x="3454400" y="2618582"/>
            <a:ext cx="5588000" cy="217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Insert images: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Dome fire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Figure adapted from other paper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Invasion of grasses in desert</a:t>
            </a:r>
          </a:p>
        </p:txBody>
      </p:sp>
    </p:spTree>
    <p:extLst>
      <p:ext uri="{BB962C8B-B14F-4D97-AF65-F5344CB8AC3E}">
        <p14:creationId xmlns:p14="http://schemas.microsoft.com/office/powerpoint/2010/main" val="2394238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726A-BACC-520E-7B91-04451050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18500" cy="6627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Background – Animal 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18D7-8925-FB88-70F7-351FC9FAB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2782"/>
            <a:ext cx="12014200" cy="12930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</a:rPr>
              <a:t>Desert animals often rely on shrub habitat for foraging (</a:t>
            </a:r>
            <a:r>
              <a:rPr lang="en-US" b="0" i="0" u="none" strike="noStrike" baseline="0" dirty="0" err="1">
                <a:solidFill>
                  <a:srgbClr val="000000"/>
                </a:solidFill>
              </a:rPr>
              <a:t>Lortie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 et al., 2016), nesting (</a:t>
            </a:r>
            <a:r>
              <a:rPr lang="en-US" b="0" i="0" u="none" strike="noStrike" baseline="0" dirty="0" err="1">
                <a:solidFill>
                  <a:srgbClr val="000000"/>
                </a:solidFill>
              </a:rPr>
              <a:t>Kozma</a:t>
            </a:r>
            <a:r>
              <a:rPr lang="en-US" b="0" i="0" u="none" strike="noStrike" baseline="0" dirty="0">
                <a:solidFill>
                  <a:srgbClr val="000000"/>
                </a:solidFill>
              </a:rPr>
              <a:t> &amp; Mathews, 1997; </a:t>
            </a:r>
            <a:r>
              <a:rPr lang="en-US" b="0" i="0" u="none" strike="noStrike" baseline="0" dirty="0"/>
              <a:t>Pidgeon et al., 2003), thermoregulation (Kerr &amp; Bull, 2004; Ivey et al., 2020; </a:t>
            </a:r>
            <a:r>
              <a:rPr lang="en-US" b="0" i="0" u="none" strike="noStrike" baseline="0" dirty="0" err="1"/>
              <a:t>Lortie</a:t>
            </a:r>
            <a:r>
              <a:rPr lang="en-US" b="0" i="0" u="none" strike="noStrike" baseline="0" dirty="0"/>
              <a:t> et al., 2022), and protection from predators (Kotler, 1984). 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A048B4-E9C2-9D43-A031-2DEDC9672AE1}"/>
              </a:ext>
            </a:extLst>
          </p:cNvPr>
          <p:cNvSpPr txBox="1">
            <a:spLocks/>
          </p:cNvSpPr>
          <p:nvPr/>
        </p:nvSpPr>
        <p:spPr>
          <a:xfrm>
            <a:off x="3454400" y="2618582"/>
            <a:ext cx="5588000" cy="217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Insert images: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Birds nesting; cavity nesters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DGT or lizards thermoregulations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Dens or small mammals</a:t>
            </a:r>
          </a:p>
        </p:txBody>
      </p:sp>
    </p:spTree>
    <p:extLst>
      <p:ext uri="{BB962C8B-B14F-4D97-AF65-F5344CB8AC3E}">
        <p14:creationId xmlns:p14="http://schemas.microsoft.com/office/powerpoint/2010/main" val="1701065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726A-BACC-520E-7B91-044510504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0872439" cy="66278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Background – Open source data and citizen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18D7-8925-FB88-70F7-351FC9FAB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62782"/>
            <a:ext cx="12014200" cy="12930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0" i="0" u="none" strike="noStrike" baseline="0" dirty="0">
                <a:solidFill>
                  <a:srgbClr val="000000"/>
                </a:solidFill>
              </a:rPr>
              <a:t>Ecologists are faced with both limited time and resources (e.g., funding, trained personnel) when it comes to tracking, understanding, and addressing the effects of large-scale environmental disturbances (Williams et al., 2020).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5A048B4-E9C2-9D43-A031-2DEDC9672AE1}"/>
              </a:ext>
            </a:extLst>
          </p:cNvPr>
          <p:cNvSpPr txBox="1">
            <a:spLocks/>
          </p:cNvSpPr>
          <p:nvPr/>
        </p:nvSpPr>
        <p:spPr>
          <a:xfrm>
            <a:off x="3429000" y="4244182"/>
            <a:ext cx="7150100" cy="2179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Insert images: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California Native Plant Society Fire Followers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Articles about eBird and fire studies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E7C3A-7698-4BC9-4316-05F782D8F7DD}"/>
              </a:ext>
            </a:extLst>
          </p:cNvPr>
          <p:cNvSpPr txBox="1"/>
          <p:nvPr/>
        </p:nvSpPr>
        <p:spPr>
          <a:xfrm>
            <a:off x="0" y="2309336"/>
            <a:ext cx="1186179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Citizen science offers a potential source of increasing support to ecological research and can help scientists meet the challenges of timely monitoring and assessment of impacted biodiversity following a large-scale environmental disturbance–like wildfires (Lawson et al., 2015; Kirchhoff et al., 2021).</a:t>
            </a:r>
          </a:p>
        </p:txBody>
      </p:sp>
    </p:spTree>
    <p:extLst>
      <p:ext uri="{BB962C8B-B14F-4D97-AF65-F5344CB8AC3E}">
        <p14:creationId xmlns:p14="http://schemas.microsoft.com/office/powerpoint/2010/main" val="366222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E13EC-9C1C-9F50-3D32-3FC4BB5D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2578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A1D32-91EE-86AD-D4D5-96A338A7E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4224180"/>
            <a:ext cx="4572000" cy="16295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(3) Is there a long-term (20-year period) impact on ES communities in deserts post-fire and do these trends vary by desert region?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7CCCF65-CCD3-697B-F4E7-8338A829DE21}"/>
              </a:ext>
            </a:extLst>
          </p:cNvPr>
          <p:cNvSpPr txBox="1">
            <a:spLocks/>
          </p:cNvSpPr>
          <p:nvPr/>
        </p:nvSpPr>
        <p:spPr>
          <a:xfrm>
            <a:off x="6870700" y="625475"/>
            <a:ext cx="4686300" cy="1746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sz="2400" dirty="0"/>
              <a:t>Examine the trend in ES occurrences reported across three major desert ecoregions from 1995 to 2020 and evaluate how these trends varied according to fire activity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D7119-56F4-390E-F302-9F7EA81BC7CF}"/>
              </a:ext>
            </a:extLst>
          </p:cNvPr>
          <p:cNvSpPr txBox="1"/>
          <p:nvPr/>
        </p:nvSpPr>
        <p:spPr>
          <a:xfrm>
            <a:off x="203200" y="694829"/>
            <a:ext cx="457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(1) Has the trend in ES occurrences changed in recent decades across southwestern desert regions and have these trends been impacted by the presence of fire?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8E26B-E763-5A36-1FFC-97293BB65A5F}"/>
              </a:ext>
            </a:extLst>
          </p:cNvPr>
          <p:cNvSpPr txBox="1"/>
          <p:nvPr/>
        </p:nvSpPr>
        <p:spPr>
          <a:xfrm>
            <a:off x="203200" y="2814717"/>
            <a:ext cx="3790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dirty="0"/>
              <a:t>(2) Has the occurrence of fire impacted the number of ES occurrences reported?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F89C44-92F6-7C48-C6DB-6D0266518174}"/>
              </a:ext>
            </a:extLst>
          </p:cNvPr>
          <p:cNvSpPr txBox="1"/>
          <p:nvPr/>
        </p:nvSpPr>
        <p:spPr>
          <a:xfrm>
            <a:off x="6870700" y="2814716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b="0" i="0" u="none" strike="noStrike" baseline="0" dirty="0">
                <a:solidFill>
                  <a:srgbClr val="000000"/>
                </a:solidFill>
              </a:rPr>
              <a:t>Evaluate the impact of fire activity on ES occurrences by comparing pre-fire and post-fire ES reporting 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6FAA18-AF21-DB80-4EEF-9F9A387B13AB}"/>
              </a:ext>
            </a:extLst>
          </p:cNvPr>
          <p:cNvSpPr txBox="1"/>
          <p:nvPr/>
        </p:nvSpPr>
        <p:spPr>
          <a:xfrm>
            <a:off x="6781800" y="4224180"/>
            <a:ext cx="5207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none" strike="noStrike" baseline="0" dirty="0">
                <a:solidFill>
                  <a:srgbClr val="000000"/>
                </a:solidFill>
              </a:rPr>
              <a:t>estimated the post-fire recovery trend for ES across the different desert regions by calculating a similarity index comparing ES species diversity in burned areas and areas that have no historical reports of burns as far back as the early 1900s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4763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7A815F-8739-C7D8-1286-0A628CFD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1731" y="-1"/>
            <a:ext cx="5290269" cy="13308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cs typeface="Arial" panose="020B0604020202020204" pitchFamily="34" charset="0"/>
              </a:rPr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9CC2B-DB9F-9354-DF5C-62963163E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1127302"/>
            <a:ext cx="4884235" cy="5489398"/>
          </a:xfrm>
        </p:spPr>
        <p:txBody>
          <a:bodyPr>
            <a:normAutofit/>
          </a:bodyPr>
          <a:lstStyle/>
          <a:p>
            <a:pPr algn="r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Background &amp; objectives</a:t>
            </a:r>
          </a:p>
          <a:p>
            <a:pPr algn="r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Abadi Extra Light" panose="020B0204020104020204" pitchFamily="34" charset="0"/>
              </a:rPr>
              <a:t>Methodology</a:t>
            </a:r>
          </a:p>
          <a:p>
            <a:pPr algn="r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Findings</a:t>
            </a:r>
          </a:p>
          <a:p>
            <a:pPr algn="r">
              <a:lnSpc>
                <a:spcPct val="20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3000" dirty="0">
                <a:solidFill>
                  <a:schemeClr val="bg1"/>
                </a:solidFill>
                <a:latin typeface="Abadi Extra Light" panose="020B0204020104020204" pitchFamily="34" charset="0"/>
              </a:rPr>
              <a:t>Implications</a:t>
            </a:r>
          </a:p>
        </p:txBody>
      </p:sp>
      <p:pic>
        <p:nvPicPr>
          <p:cNvPr id="4" name="Picture 2" descr="Desert landscape at sunset">
            <a:extLst>
              <a:ext uri="{FF2B5EF4-FFF2-40B4-BE49-F238E27FC236}">
                <a16:creationId xmlns:a16="http://schemas.microsoft.com/office/drawing/2014/main" id="{EDFEA43B-39C8-4D18-18C3-5B6951B4D0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88"/>
          <a:stretch/>
        </p:blipFill>
        <p:spPr bwMode="auto">
          <a:xfrm>
            <a:off x="19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828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58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4EC4-3B59-FD48-BD4B-9E87F50EF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445" y="178876"/>
            <a:ext cx="4041058" cy="830569"/>
          </a:xfr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badi" panose="020B060402010402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Study Area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F8E30-A18A-1717-CA68-9962F269E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45" y="903831"/>
            <a:ext cx="5053797" cy="2923776"/>
          </a:xfrm>
        </p:spPr>
        <p:txBody>
          <a:bodyPr anchor="t">
            <a:noAutofit/>
          </a:bodyPr>
          <a:lstStyle/>
          <a:p>
            <a:pPr marL="0" indent="0">
              <a:spcBef>
                <a:spcPts val="40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badi Extra Light" panose="020B0204020104020204" pitchFamily="34" charset="0"/>
              </a:rPr>
              <a:t>Arid lands constitute 32% of total land area in California.</a:t>
            </a:r>
          </a:p>
          <a:p>
            <a:pPr marL="0" indent="0">
              <a:spcBef>
                <a:spcPts val="400"/>
              </a:spcBef>
              <a:buNone/>
            </a:pPr>
            <a:endParaRPr lang="en-US" sz="2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badi Extra Light" panose="020B0204020104020204" pitchFamily="34" charset="0"/>
              </a:rPr>
              <a:t>Deserts characterized by low precipitation, arid soils, sparse vegetation, and desert adapted plants and vertebrates</a:t>
            </a:r>
          </a:p>
          <a:p>
            <a:pPr marL="0" indent="0">
              <a:spcBef>
                <a:spcPts val="400"/>
              </a:spcBef>
              <a:buNone/>
            </a:pPr>
            <a:endParaRPr lang="en-US" sz="2000" dirty="0">
              <a:solidFill>
                <a:schemeClr val="bg1"/>
              </a:solidFill>
              <a:latin typeface="Abadi Extra Light" panose="020B0204020104020204" pitchFamily="34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en-US" sz="2000" dirty="0">
                <a:solidFill>
                  <a:schemeClr val="bg1"/>
                </a:solidFill>
                <a:latin typeface="Abadi Extra Light" panose="020B0204020104020204" pitchFamily="34" charset="0"/>
              </a:rPr>
              <a:t>Only fires that burned between 2000-2020 which contained reports of ES occurrences were included.</a:t>
            </a:r>
          </a:p>
        </p:txBody>
      </p:sp>
      <p:pic>
        <p:nvPicPr>
          <p:cNvPr id="5" name="Picture 4" descr="A map of the california state&#10;&#10;Description automatically generated">
            <a:extLst>
              <a:ext uri="{FF2B5EF4-FFF2-40B4-BE49-F238E27FC236}">
                <a16:creationId xmlns:a16="http://schemas.microsoft.com/office/drawing/2014/main" id="{E40E8176-DE24-9D5D-713A-11DAF7BED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242" y="178876"/>
            <a:ext cx="6595255" cy="542459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0EB05AC-905D-BD49-44C7-A44904CAE3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652243"/>
              </p:ext>
            </p:extLst>
          </p:nvPr>
        </p:nvGraphicFramePr>
        <p:xfrm>
          <a:off x="308768" y="3936180"/>
          <a:ext cx="9734393" cy="2742943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306493">
                  <a:extLst>
                    <a:ext uri="{9D8B030D-6E8A-4147-A177-3AD203B41FA5}">
                      <a16:colId xmlns:a16="http://schemas.microsoft.com/office/drawing/2014/main" val="2918059920"/>
                    </a:ext>
                  </a:extLst>
                </a:gridCol>
                <a:gridCol w="1135458">
                  <a:extLst>
                    <a:ext uri="{9D8B030D-6E8A-4147-A177-3AD203B41FA5}">
                      <a16:colId xmlns:a16="http://schemas.microsoft.com/office/drawing/2014/main" val="341754425"/>
                    </a:ext>
                  </a:extLst>
                </a:gridCol>
                <a:gridCol w="1892430">
                  <a:extLst>
                    <a:ext uri="{9D8B030D-6E8A-4147-A177-3AD203B41FA5}">
                      <a16:colId xmlns:a16="http://schemas.microsoft.com/office/drawing/2014/main" val="1050494813"/>
                    </a:ext>
                  </a:extLst>
                </a:gridCol>
                <a:gridCol w="1750498">
                  <a:extLst>
                    <a:ext uri="{9D8B030D-6E8A-4147-A177-3AD203B41FA5}">
                      <a16:colId xmlns:a16="http://schemas.microsoft.com/office/drawing/2014/main" val="1543404814"/>
                    </a:ext>
                  </a:extLst>
                </a:gridCol>
                <a:gridCol w="3649514">
                  <a:extLst>
                    <a:ext uri="{9D8B030D-6E8A-4147-A177-3AD203B41FA5}">
                      <a16:colId xmlns:a16="http://schemas.microsoft.com/office/drawing/2014/main" val="1278524066"/>
                    </a:ext>
                  </a:extLst>
                </a:gridCol>
              </a:tblGrid>
              <a:tr h="914314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Desert </a:t>
                      </a:r>
                      <a:r>
                        <a:rPr lang="en-US" sz="1600" b="1" dirty="0" err="1">
                          <a:effectLst/>
                          <a:latin typeface="Abadi Extra Light" panose="020B0204020104020204" pitchFamily="34" charset="0"/>
                        </a:rPr>
                        <a:t>region</a:t>
                      </a:r>
                      <a:r>
                        <a:rPr lang="en-US" sz="1600" b="1" baseline="30000" dirty="0" err="1">
                          <a:effectLst/>
                          <a:latin typeface="Abadi Extra Light" panose="020B0204020104020204" pitchFamily="34" charset="0"/>
                        </a:rPr>
                        <a:t>a</a:t>
                      </a:r>
                      <a:endParaRPr lang="en-US" sz="1600" b="1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9C4F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Total Area (km</a:t>
                      </a:r>
                      <a:r>
                        <a:rPr lang="en-US" sz="1600" b="1" baseline="30000" dirty="0">
                          <a:effectLst/>
                          <a:latin typeface="Abadi Extra Light" panose="020B0204020104020204" pitchFamily="34" charset="0"/>
                        </a:rPr>
                        <a:t>2</a:t>
                      </a: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)</a:t>
                      </a:r>
                      <a:endParaRPr lang="en-US" sz="1600" b="1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9C4F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Mean annual precipitation at valley floors (mm)</a:t>
                      </a:r>
                      <a:r>
                        <a:rPr lang="en-US" sz="1600" b="1" baseline="30000" dirty="0">
                          <a:effectLst/>
                          <a:latin typeface="Abadi Extra Light" panose="020B0204020104020204" pitchFamily="34" charset="0"/>
                        </a:rPr>
                        <a:t>b</a:t>
                      </a:r>
                      <a:endParaRPr lang="en-US" sz="1600" b="1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9C4F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Total area burned (km</a:t>
                      </a:r>
                      <a:r>
                        <a:rPr lang="en-US" sz="1600" b="1" baseline="30000" dirty="0">
                          <a:effectLst/>
                          <a:latin typeface="Abadi Extra Light" panose="020B0204020104020204" pitchFamily="34" charset="0"/>
                        </a:rPr>
                        <a:t>2</a:t>
                      </a: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) 2000-2020</a:t>
                      </a:r>
                      <a:endParaRPr lang="en-US" sz="1600" b="1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9C4F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Dominant </a:t>
                      </a:r>
                      <a:r>
                        <a:rPr lang="en-US" sz="1600" b="1" dirty="0" err="1">
                          <a:effectLst/>
                          <a:latin typeface="Abadi Extra Light" panose="020B0204020104020204" pitchFamily="34" charset="0"/>
                        </a:rPr>
                        <a:t>vegetation</a:t>
                      </a:r>
                      <a:r>
                        <a:rPr lang="en-US" sz="1800" b="1" baseline="30000" dirty="0" err="1">
                          <a:effectLst/>
                          <a:latin typeface="Abadi Extra Light" panose="020B0204020104020204" pitchFamily="34" charset="0"/>
                        </a:rPr>
                        <a:t>c</a:t>
                      </a:r>
                      <a:endParaRPr lang="en-US" sz="1600" b="1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9C4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5797991"/>
                  </a:ext>
                </a:extLst>
              </a:tr>
              <a:tr h="609543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San Joaquin</a:t>
                      </a:r>
                      <a:endParaRPr lang="en-US" sz="1600" b="1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9C4F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28,008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D9A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117-269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D9A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219 (0.8%)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D9A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  <a:ea typeface="Helvetica Neue"/>
                          <a:cs typeface="Helvetica Neue"/>
                        </a:rPr>
                        <a:t>Salt desert scrub, valley grasslands, juniper woodlands, freshwater marsh, riparian</a:t>
                      </a:r>
                    </a:p>
                  </a:txBody>
                  <a:tcPr marL="63500" marR="63500" marT="0" marB="0">
                    <a:solidFill>
                      <a:srgbClr val="D9A5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551369"/>
                  </a:ext>
                </a:extLst>
              </a:tr>
              <a:tr h="609543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Mojave</a:t>
                      </a:r>
                      <a:endParaRPr lang="en-US" sz="1600" b="1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9C4F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73,883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FAE2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100-200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FAE2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722 (1%)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FAE2B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Creosote bush scrub, salt desert scrub, Mojave mid-elevation scrub, riparian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FAE2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382786"/>
                  </a:ext>
                </a:extLst>
              </a:tr>
              <a:tr h="609543">
                <a:tc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Abadi Extra Light" panose="020B0204020104020204" pitchFamily="34" charset="0"/>
                        </a:rPr>
                        <a:t>Sonoran</a:t>
                      </a:r>
                      <a:endParaRPr lang="en-US" sz="1600" b="1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9C4F2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26,936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D9A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70-100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D9A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399 (1.5%)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D9A56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Abadi Extra Light" panose="020B0204020104020204" pitchFamily="34" charset="0"/>
                        </a:rPr>
                        <a:t>Creosote bush scrub, Sonoran mid-elevation scrub, salt desert scrub, riparian</a:t>
                      </a:r>
                      <a:endParaRPr lang="en-US" sz="1600" dirty="0">
                        <a:effectLst/>
                        <a:latin typeface="Abadi Extra Light" panose="020B0204020104020204" pitchFamily="34" charset="0"/>
                        <a:ea typeface="Helvetica Neue"/>
                        <a:cs typeface="Helvetica Neue"/>
                      </a:endParaRPr>
                    </a:p>
                  </a:txBody>
                  <a:tcPr marL="63500" marR="63500" marT="0" marB="0">
                    <a:solidFill>
                      <a:srgbClr val="D9A56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3710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505609A-74C7-12C6-28B2-1C9CB0A0418B}"/>
              </a:ext>
            </a:extLst>
          </p:cNvPr>
          <p:cNvSpPr/>
          <p:nvPr/>
        </p:nvSpPr>
        <p:spPr>
          <a:xfrm>
            <a:off x="2732143" y="3858087"/>
            <a:ext cx="1905000" cy="2815325"/>
          </a:xfrm>
          <a:prstGeom prst="rect">
            <a:avLst/>
          </a:prstGeom>
          <a:noFill/>
          <a:ln w="38100">
            <a:solidFill>
              <a:srgbClr val="3D81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4EF6AD-907E-018F-2A80-828CC8778173}"/>
              </a:ext>
            </a:extLst>
          </p:cNvPr>
          <p:cNvSpPr/>
          <p:nvPr/>
        </p:nvSpPr>
        <p:spPr>
          <a:xfrm>
            <a:off x="6400800" y="3863797"/>
            <a:ext cx="3596640" cy="2815325"/>
          </a:xfrm>
          <a:prstGeom prst="rect">
            <a:avLst/>
          </a:prstGeom>
          <a:noFill/>
          <a:ln w="38100">
            <a:solidFill>
              <a:srgbClr val="3D81D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0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0.05339 -0.08912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9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8830</TotalTime>
  <Words>1589</Words>
  <Application>Microsoft Office PowerPoint</Application>
  <PresentationFormat>Widescreen</PresentationFormat>
  <Paragraphs>169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Abadi</vt:lpstr>
      <vt:lpstr>Abadi Extra Light</vt:lpstr>
      <vt:lpstr>Arial</vt:lpstr>
      <vt:lpstr>Calibri</vt:lpstr>
      <vt:lpstr>Calibri Light</vt:lpstr>
      <vt:lpstr>Cambria Math</vt:lpstr>
      <vt:lpstr>Office Theme</vt:lpstr>
      <vt:lpstr>The impact of fire on reported presence of endangered animals in California Deserts using open-source data</vt:lpstr>
      <vt:lpstr>Presentation Outline</vt:lpstr>
      <vt:lpstr>Presentation Outline</vt:lpstr>
      <vt:lpstr>Background – Deserts </vt:lpstr>
      <vt:lpstr>Background – Animal communities</vt:lpstr>
      <vt:lpstr>Background – Open source data and citizen science</vt:lpstr>
      <vt:lpstr>Research Questions</vt:lpstr>
      <vt:lpstr>Presentation Outline</vt:lpstr>
      <vt:lpstr>Study Area</vt:lpstr>
      <vt:lpstr>Endangered Species Occurrences</vt:lpstr>
      <vt:lpstr>NDVI</vt:lpstr>
      <vt:lpstr>Before-After/Control-Impact (BACI) design</vt:lpstr>
      <vt:lpstr>Comparing similarity of ES composition</vt:lpstr>
      <vt:lpstr>Comparing similarity of ES composition</vt:lpstr>
      <vt:lpstr>Presentation Outline</vt:lpstr>
      <vt:lpstr>Results</vt:lpstr>
      <vt:lpstr>Discussion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fire on reported presence of endangered animals in California Deserts using open-source data</dc:title>
  <dc:creator>Marina Goldgisser</dc:creator>
  <cp:lastModifiedBy>Marina Goldgisser</cp:lastModifiedBy>
  <cp:revision>6</cp:revision>
  <dcterms:created xsi:type="dcterms:W3CDTF">2023-08-28T14:54:53Z</dcterms:created>
  <dcterms:modified xsi:type="dcterms:W3CDTF">2023-09-13T17:04:24Z</dcterms:modified>
</cp:coreProperties>
</file>